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42" Target="slides/slide2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4553" y="2464336"/>
            <a:ext cx="4520044" cy="4277092"/>
          </a:xfrm>
          <a:custGeom>
            <a:avLst/>
            <a:gdLst/>
            <a:ahLst/>
            <a:cxnLst/>
            <a:rect r="r" b="b" t="t" l="l"/>
            <a:pathLst>
              <a:path h="4277092" w="4520044">
                <a:moveTo>
                  <a:pt x="0" y="0"/>
                </a:moveTo>
                <a:lnTo>
                  <a:pt x="4520045" y="0"/>
                </a:lnTo>
                <a:lnTo>
                  <a:pt x="4520045" y="4277092"/>
                </a:lnTo>
                <a:lnTo>
                  <a:pt x="0" y="42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29025"/>
            <a:ext cx="8318990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292929"/>
                </a:solidFill>
                <a:latin typeface="DM Sans Bold"/>
              </a:rPr>
              <a:t>Quote</a:t>
            </a:r>
          </a:p>
          <a:p>
            <a:pPr>
              <a:lnSpc>
                <a:spcPts val="11999"/>
              </a:lnSpc>
            </a:pPr>
            <a:r>
              <a:rPr lang="en-US" sz="9999">
                <a:solidFill>
                  <a:srgbClr val="292929"/>
                </a:solidFill>
                <a:latin typeface="DM Sans Bold"/>
              </a:rPr>
              <a:t>Generation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5563" y="7618070"/>
            <a:ext cx="6452090" cy="969623"/>
            <a:chOff x="0" y="0"/>
            <a:chExt cx="8602787" cy="12928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8602787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92929"/>
                  </a:solidFill>
                  <a:latin typeface="DM Sans Bold"/>
                </a:rPr>
                <a:t>Lim Zhen Yang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9698"/>
              <a:ext cx="8602787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292929"/>
                  </a:solidFill>
                  <a:latin typeface="DM Sans"/>
                </a:rPr>
                <a:t>DAAA/FT/2B/04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918458" y="4224556"/>
            <a:ext cx="5340842" cy="5033744"/>
          </a:xfrm>
          <a:custGeom>
            <a:avLst/>
            <a:gdLst/>
            <a:ahLst/>
            <a:cxnLst/>
            <a:rect r="r" b="b" t="t" l="l"/>
            <a:pathLst>
              <a:path h="5033744" w="5340842">
                <a:moveTo>
                  <a:pt x="0" y="0"/>
                </a:moveTo>
                <a:lnTo>
                  <a:pt x="5340842" y="0"/>
                </a:lnTo>
                <a:lnTo>
                  <a:pt x="5340842" y="5033744"/>
                </a:lnTo>
                <a:lnTo>
                  <a:pt x="0" y="503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7633">
            <a:off x="15672712" y="1450096"/>
            <a:ext cx="2516188" cy="3170001"/>
          </a:xfrm>
          <a:custGeom>
            <a:avLst/>
            <a:gdLst/>
            <a:ahLst/>
            <a:cxnLst/>
            <a:rect r="r" b="b" t="t" l="l"/>
            <a:pathLst>
              <a:path h="3170001" w="2516188">
                <a:moveTo>
                  <a:pt x="0" y="0"/>
                </a:moveTo>
                <a:lnTo>
                  <a:pt x="2516188" y="0"/>
                </a:lnTo>
                <a:lnTo>
                  <a:pt x="2516188" y="3170001"/>
                </a:lnTo>
                <a:lnTo>
                  <a:pt x="0" y="31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3982" y="3638346"/>
            <a:ext cx="8530073" cy="2206296"/>
          </a:xfrm>
          <a:custGeom>
            <a:avLst/>
            <a:gdLst/>
            <a:ahLst/>
            <a:cxnLst/>
            <a:rect r="r" b="b" t="t" l="l"/>
            <a:pathLst>
              <a:path h="2206296" w="8530073">
                <a:moveTo>
                  <a:pt x="0" y="0"/>
                </a:moveTo>
                <a:lnTo>
                  <a:pt x="8530073" y="0"/>
                </a:lnTo>
                <a:lnTo>
                  <a:pt x="8530073" y="2206296"/>
                </a:lnTo>
                <a:lnTo>
                  <a:pt x="0" y="220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46305" y="7654392"/>
            <a:ext cx="8655191" cy="1625211"/>
          </a:xfrm>
          <a:custGeom>
            <a:avLst/>
            <a:gdLst/>
            <a:ahLst/>
            <a:cxnLst/>
            <a:rect r="r" b="b" t="t" l="l"/>
            <a:pathLst>
              <a:path h="1625211" w="8655191">
                <a:moveTo>
                  <a:pt x="0" y="0"/>
                </a:moveTo>
                <a:lnTo>
                  <a:pt x="8655191" y="0"/>
                </a:lnTo>
                <a:lnTo>
                  <a:pt x="8655191" y="1625211"/>
                </a:lnTo>
                <a:lnTo>
                  <a:pt x="0" y="1625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5448" y="919643"/>
            <a:ext cx="1075710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DM Sans Bold"/>
              </a:rPr>
              <a:t>Split by Character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5486" y="2958896"/>
            <a:ext cx="1022706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Sliding window method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597117"/>
            <a:ext cx="70598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Tokenize each character, then encode every sentence by character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9113" y="1461856"/>
            <a:ext cx="5855257" cy="3328347"/>
            <a:chOff x="0" y="0"/>
            <a:chExt cx="7807010" cy="44377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7807010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DF6"/>
                  </a:solidFill>
                  <a:latin typeface="DM Sans Bold"/>
                </a:rPr>
                <a:t>Evaluation Metrics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40896"/>
              <a:ext cx="7807010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EAD2"/>
                  </a:solidFill>
                  <a:latin typeface="DM Sans Bold"/>
                </a:rPr>
                <a:t>Human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66512" y="1089573"/>
            <a:ext cx="5243870" cy="866311"/>
            <a:chOff x="0" y="0"/>
            <a:chExt cx="6991827" cy="11550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RELEVANCE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Is the content on-topic?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9666512" y="2115395"/>
            <a:ext cx="5243870" cy="0"/>
          </a:xfrm>
          <a:prstGeom prst="line">
            <a:avLst/>
          </a:prstGeom>
          <a:ln cap="rnd" w="9525">
            <a:solidFill>
              <a:srgbClr val="FFFD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666512" y="2405184"/>
            <a:ext cx="5243870" cy="866311"/>
            <a:chOff x="0" y="0"/>
            <a:chExt cx="6991827" cy="11550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COHERENCE AND FLOW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Does the text have a logical flow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666512" y="3568421"/>
            <a:ext cx="5243870" cy="0"/>
          </a:xfrm>
          <a:prstGeom prst="line">
            <a:avLst/>
          </a:prstGeom>
          <a:ln cap="rnd" w="9525">
            <a:solidFill>
              <a:srgbClr val="FFFD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666512" y="3858934"/>
            <a:ext cx="5243870" cy="866311"/>
            <a:chOff x="0" y="0"/>
            <a:chExt cx="6991827" cy="11550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GRAMMAR AND SPELLING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Are there any grammatical errors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9666512" y="5059149"/>
            <a:ext cx="5243870" cy="0"/>
          </a:xfrm>
          <a:prstGeom prst="line">
            <a:avLst/>
          </a:prstGeom>
          <a:ln cap="rnd" w="9525">
            <a:solidFill>
              <a:srgbClr val="FFFD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666512" y="5349661"/>
            <a:ext cx="5243870" cy="866311"/>
            <a:chOff x="0" y="0"/>
            <a:chExt cx="6991827" cy="115508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CONSISTENCY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Are the outputs generated consistent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666512" y="6549876"/>
            <a:ext cx="5243870" cy="0"/>
          </a:xfrm>
          <a:prstGeom prst="line">
            <a:avLst/>
          </a:prstGeom>
          <a:ln cap="rnd" w="9525">
            <a:solidFill>
              <a:srgbClr val="FFFD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666512" y="6840388"/>
            <a:ext cx="5243870" cy="866311"/>
            <a:chOff x="0" y="0"/>
            <a:chExt cx="6991827" cy="115508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ORIGINALITY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Is the output copied from training data?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9666512" y="8040603"/>
            <a:ext cx="5243870" cy="0"/>
          </a:xfrm>
          <a:prstGeom prst="line">
            <a:avLst/>
          </a:prstGeom>
          <a:ln cap="rnd" w="9525">
            <a:solidFill>
              <a:srgbClr val="FFFD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666512" y="8331116"/>
            <a:ext cx="5243870" cy="866311"/>
            <a:chOff x="0" y="0"/>
            <a:chExt cx="6991827" cy="115508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6991827" cy="489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8"/>
                </a:lnSpc>
              </a:pPr>
              <a:r>
                <a:rPr lang="en-US" sz="2407" spc="48">
                  <a:solidFill>
                    <a:srgbClr val="FFEAD2"/>
                  </a:solidFill>
                  <a:latin typeface="DM Sans Bold"/>
                </a:rPr>
                <a:t>CLARITY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06621"/>
              <a:ext cx="6991827" cy="448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8"/>
                </a:lnSpc>
              </a:pPr>
              <a:r>
                <a:rPr lang="en-US" sz="2006">
                  <a:solidFill>
                    <a:srgbClr val="FFFDF6"/>
                  </a:solidFill>
                  <a:latin typeface="DM Sans"/>
                </a:rPr>
                <a:t>Are there any confusing quotes?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01661"/>
            <a:ext cx="7610868" cy="5856639"/>
          </a:xfrm>
          <a:custGeom>
            <a:avLst/>
            <a:gdLst/>
            <a:ahLst/>
            <a:cxnLst/>
            <a:rect r="r" b="b" t="t" l="l"/>
            <a:pathLst>
              <a:path h="5856639" w="7610868">
                <a:moveTo>
                  <a:pt x="0" y="0"/>
                </a:moveTo>
                <a:lnTo>
                  <a:pt x="7610868" y="0"/>
                </a:lnTo>
                <a:lnTo>
                  <a:pt x="7610868" y="5856639"/>
                </a:lnTo>
                <a:lnTo>
                  <a:pt x="0" y="585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6996" y="1182587"/>
            <a:ext cx="6633714" cy="2970320"/>
          </a:xfrm>
          <a:custGeom>
            <a:avLst/>
            <a:gdLst/>
            <a:ahLst/>
            <a:cxnLst/>
            <a:rect r="r" b="b" t="t" l="l"/>
            <a:pathLst>
              <a:path h="2970320" w="6633714">
                <a:moveTo>
                  <a:pt x="0" y="0"/>
                </a:moveTo>
                <a:lnTo>
                  <a:pt x="6633714" y="0"/>
                </a:lnTo>
                <a:lnTo>
                  <a:pt x="6633714" y="2970320"/>
                </a:lnTo>
                <a:lnTo>
                  <a:pt x="0" y="2970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66501" y="4665557"/>
            <a:ext cx="4354705" cy="4592743"/>
          </a:xfrm>
          <a:custGeom>
            <a:avLst/>
            <a:gdLst/>
            <a:ahLst/>
            <a:cxnLst/>
            <a:rect r="r" b="b" t="t" l="l"/>
            <a:pathLst>
              <a:path h="4592743" w="4354705">
                <a:moveTo>
                  <a:pt x="0" y="0"/>
                </a:moveTo>
                <a:lnTo>
                  <a:pt x="4354705" y="0"/>
                </a:lnTo>
                <a:lnTo>
                  <a:pt x="4354705" y="4592743"/>
                </a:lnTo>
                <a:lnTo>
                  <a:pt x="0" y="459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80131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Base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49307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SimpleRNN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88680"/>
            <a:ext cx="7237878" cy="5569620"/>
          </a:xfrm>
          <a:custGeom>
            <a:avLst/>
            <a:gdLst/>
            <a:ahLst/>
            <a:cxnLst/>
            <a:rect r="r" b="b" t="t" l="l"/>
            <a:pathLst>
              <a:path h="5569620" w="7237878">
                <a:moveTo>
                  <a:pt x="0" y="0"/>
                </a:moveTo>
                <a:lnTo>
                  <a:pt x="7237878" y="0"/>
                </a:lnTo>
                <a:lnTo>
                  <a:pt x="723787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1553" y="794851"/>
            <a:ext cx="6864602" cy="3370827"/>
          </a:xfrm>
          <a:custGeom>
            <a:avLst/>
            <a:gdLst/>
            <a:ahLst/>
            <a:cxnLst/>
            <a:rect r="r" b="b" t="t" l="l"/>
            <a:pathLst>
              <a:path h="3370827" w="6864602">
                <a:moveTo>
                  <a:pt x="0" y="0"/>
                </a:moveTo>
                <a:lnTo>
                  <a:pt x="6864601" y="0"/>
                </a:lnTo>
                <a:lnTo>
                  <a:pt x="6864601" y="3370827"/>
                </a:lnTo>
                <a:lnTo>
                  <a:pt x="0" y="3370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37538" y="4645096"/>
            <a:ext cx="4412630" cy="4613204"/>
          </a:xfrm>
          <a:custGeom>
            <a:avLst/>
            <a:gdLst/>
            <a:ahLst/>
            <a:cxnLst/>
            <a:rect r="r" b="b" t="t" l="l"/>
            <a:pathLst>
              <a:path h="4613204" w="4412630">
                <a:moveTo>
                  <a:pt x="0" y="0"/>
                </a:moveTo>
                <a:lnTo>
                  <a:pt x="4412630" y="0"/>
                </a:lnTo>
                <a:lnTo>
                  <a:pt x="4412630" y="4613204"/>
                </a:lnTo>
                <a:lnTo>
                  <a:pt x="0" y="4613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8631"/>
            <a:ext cx="761086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Base Model (Augmented)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23215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SimpleRNN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88680"/>
            <a:ext cx="7342966" cy="5569620"/>
          </a:xfrm>
          <a:custGeom>
            <a:avLst/>
            <a:gdLst/>
            <a:ahLst/>
            <a:cxnLst/>
            <a:rect r="r" b="b" t="t" l="l"/>
            <a:pathLst>
              <a:path h="5569620" w="7342966">
                <a:moveTo>
                  <a:pt x="0" y="0"/>
                </a:moveTo>
                <a:lnTo>
                  <a:pt x="7342966" y="0"/>
                </a:lnTo>
                <a:lnTo>
                  <a:pt x="7342966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8518" y="4801084"/>
            <a:ext cx="4330670" cy="4457216"/>
          </a:xfrm>
          <a:custGeom>
            <a:avLst/>
            <a:gdLst/>
            <a:ahLst/>
            <a:cxnLst/>
            <a:rect r="r" b="b" t="t" l="l"/>
            <a:pathLst>
              <a:path h="4457216" w="4330670">
                <a:moveTo>
                  <a:pt x="0" y="0"/>
                </a:moveTo>
                <a:lnTo>
                  <a:pt x="4330670" y="0"/>
                </a:lnTo>
                <a:lnTo>
                  <a:pt x="4330670" y="4457216"/>
                </a:lnTo>
                <a:lnTo>
                  <a:pt x="0" y="445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3243" y="1028700"/>
            <a:ext cx="5281221" cy="3510335"/>
          </a:xfrm>
          <a:custGeom>
            <a:avLst/>
            <a:gdLst/>
            <a:ahLst/>
            <a:cxnLst/>
            <a:rect r="r" b="b" t="t" l="l"/>
            <a:pathLst>
              <a:path h="3510335" w="5281221">
                <a:moveTo>
                  <a:pt x="0" y="0"/>
                </a:moveTo>
                <a:lnTo>
                  <a:pt x="5281221" y="0"/>
                </a:lnTo>
                <a:lnTo>
                  <a:pt x="5281221" y="3510335"/>
                </a:lnTo>
                <a:lnTo>
                  <a:pt x="0" y="351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8631"/>
            <a:ext cx="761086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Base Model (Character)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23215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SimpleRNN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07269" y="2607797"/>
          <a:ext cx="15073461" cy="6486525"/>
        </p:xfrm>
        <a:graphic>
          <a:graphicData uri="http://schemas.openxmlformats.org/drawingml/2006/table">
            <a:tbl>
              <a:tblPr/>
              <a:tblGrid>
                <a:gridCol w="5024487"/>
                <a:gridCol w="5024487"/>
                <a:gridCol w="5024487"/>
              </a:tblGrid>
              <a:tr h="774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92929"/>
                          </a:solidFill>
                          <a:latin typeface="DM Sans Bold"/>
                        </a:rPr>
                        <a:t>Aspect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92929"/>
                          </a:solidFill>
                          <a:latin typeface="DM Sans Bold"/>
                        </a:rPr>
                        <a:t>LSTM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92929"/>
                          </a:solidFill>
                          <a:latin typeface="DM Sans Bold"/>
                        </a:rPr>
                        <a:t>GRU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D2"/>
                    </a:solidFill>
                  </a:tcPr>
                </a:tc>
              </a:tr>
              <a:tr h="774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Architecture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Three gate layers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Two gate layers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Computational Complexity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More computationally intensive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Less computationally intensive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Parameter Size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Typically has more parameters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Fewer parameters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9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Capturing Long-Term Dependencies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Effective at capturing long-term dependencies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Can capture dependencies, slightly less effective with very long sequences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Training Speed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Slower convergence during training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Converges faster during training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9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Use Cases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Preferred for complex, long-range dependencies (e.g., NLP, speech recognition)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DM Sans"/>
                        </a:rPr>
                        <a:t>Suitable for computational efficiency or shorter-term dependencies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495202" y="923925"/>
            <a:ext cx="1329759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Comparing LSTM to GRU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00450"/>
            <a:ext cx="7610868" cy="5657850"/>
            <a:chOff x="0" y="0"/>
            <a:chExt cx="2004508" cy="1490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4508" cy="1490133"/>
            </a:xfrm>
            <a:custGeom>
              <a:avLst/>
              <a:gdLst/>
              <a:ahLst/>
              <a:cxnLst/>
              <a:rect r="r" b="b" t="t" l="l"/>
              <a:pathLst>
                <a:path h="1490133" w="2004508">
                  <a:moveTo>
                    <a:pt x="0" y="0"/>
                  </a:moveTo>
                  <a:lnTo>
                    <a:pt x="2004508" y="0"/>
                  </a:lnTo>
                  <a:lnTo>
                    <a:pt x="2004508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EA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04508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688680"/>
            <a:ext cx="7303558" cy="5569620"/>
          </a:xfrm>
          <a:custGeom>
            <a:avLst/>
            <a:gdLst/>
            <a:ahLst/>
            <a:cxnLst/>
            <a:rect r="r" b="b" t="t" l="l"/>
            <a:pathLst>
              <a:path h="5569620" w="7303558">
                <a:moveTo>
                  <a:pt x="0" y="0"/>
                </a:moveTo>
                <a:lnTo>
                  <a:pt x="7303558" y="0"/>
                </a:lnTo>
                <a:lnTo>
                  <a:pt x="730355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80131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LSTM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65428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DF6"/>
                </a:solidFill>
                <a:latin typeface="DM Sans"/>
              </a:rPr>
              <a:t>2 Layer LSTM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48432" y="3600450"/>
            <a:ext cx="7610868" cy="5657850"/>
            <a:chOff x="0" y="0"/>
            <a:chExt cx="2004508" cy="1490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4508" cy="1490133"/>
            </a:xfrm>
            <a:custGeom>
              <a:avLst/>
              <a:gdLst/>
              <a:ahLst/>
              <a:cxnLst/>
              <a:rect r="r" b="b" t="t" l="l"/>
              <a:pathLst>
                <a:path h="1490133" w="2004508">
                  <a:moveTo>
                    <a:pt x="0" y="0"/>
                  </a:moveTo>
                  <a:lnTo>
                    <a:pt x="2004508" y="0"/>
                  </a:lnTo>
                  <a:lnTo>
                    <a:pt x="2004508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EA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04508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48432" y="3688680"/>
            <a:ext cx="7237878" cy="5569620"/>
          </a:xfrm>
          <a:custGeom>
            <a:avLst/>
            <a:gdLst/>
            <a:ahLst/>
            <a:cxnLst/>
            <a:rect r="r" b="b" t="t" l="l"/>
            <a:pathLst>
              <a:path h="5569620" w="7237878">
                <a:moveTo>
                  <a:pt x="0" y="0"/>
                </a:moveTo>
                <a:lnTo>
                  <a:pt x="7237878" y="0"/>
                </a:lnTo>
                <a:lnTo>
                  <a:pt x="723787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48432" y="1080131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5F5F5"/>
                </a:solidFill>
                <a:latin typeface="DM Sans Bold"/>
              </a:rPr>
              <a:t>GRU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8432" y="2565428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5F5F5"/>
                </a:solidFill>
                <a:latin typeface="DM Sans"/>
              </a:rPr>
              <a:t>2 Layer GRU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48432" y="4530612"/>
            <a:ext cx="7223257" cy="3525892"/>
          </a:xfrm>
          <a:custGeom>
            <a:avLst/>
            <a:gdLst/>
            <a:ahLst/>
            <a:cxnLst/>
            <a:rect r="r" b="b" t="t" l="l"/>
            <a:pathLst>
              <a:path h="3525892" w="7223257">
                <a:moveTo>
                  <a:pt x="0" y="0"/>
                </a:moveTo>
                <a:lnTo>
                  <a:pt x="7223256" y="0"/>
                </a:lnTo>
                <a:lnTo>
                  <a:pt x="7223256" y="3525892"/>
                </a:lnTo>
                <a:lnTo>
                  <a:pt x="0" y="3525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30612"/>
            <a:ext cx="6826511" cy="3445056"/>
          </a:xfrm>
          <a:custGeom>
            <a:avLst/>
            <a:gdLst/>
            <a:ahLst/>
            <a:cxnLst/>
            <a:rect r="r" b="b" t="t" l="l"/>
            <a:pathLst>
              <a:path h="3445056" w="6826511">
                <a:moveTo>
                  <a:pt x="0" y="0"/>
                </a:moveTo>
                <a:lnTo>
                  <a:pt x="6826511" y="0"/>
                </a:lnTo>
                <a:lnTo>
                  <a:pt x="6826511" y="3445056"/>
                </a:lnTo>
                <a:lnTo>
                  <a:pt x="0" y="344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16146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DM Sans Bold"/>
              </a:rPr>
              <a:t>LSTM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01443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DM Sans"/>
              </a:rPr>
              <a:t>2 Layer LSTM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8432" y="1716146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DM Sans Bold"/>
              </a:rPr>
              <a:t>GRU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8432" y="3201443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DM Sans"/>
              </a:rPr>
              <a:t>2 Layer GRU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8276" y="3362937"/>
            <a:ext cx="8811448" cy="5512310"/>
          </a:xfrm>
          <a:custGeom>
            <a:avLst/>
            <a:gdLst/>
            <a:ahLst/>
            <a:cxnLst/>
            <a:rect r="r" b="b" t="t" l="l"/>
            <a:pathLst>
              <a:path h="5512310" w="8811448">
                <a:moveTo>
                  <a:pt x="0" y="0"/>
                </a:moveTo>
                <a:lnTo>
                  <a:pt x="8811448" y="0"/>
                </a:lnTo>
                <a:lnTo>
                  <a:pt x="8811448" y="5512310"/>
                </a:lnTo>
                <a:lnTo>
                  <a:pt x="0" y="551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5202" y="1087903"/>
            <a:ext cx="1329759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Comparing LSTM to GRU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45887" y="2602417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DF6"/>
                </a:solidFill>
                <a:latin typeface="DM Sans"/>
              </a:rPr>
              <a:t>Comparison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88680"/>
            <a:ext cx="7237878" cy="5569620"/>
          </a:xfrm>
          <a:custGeom>
            <a:avLst/>
            <a:gdLst/>
            <a:ahLst/>
            <a:cxnLst/>
            <a:rect r="r" b="b" t="t" l="l"/>
            <a:pathLst>
              <a:path h="5569620" w="7237878">
                <a:moveTo>
                  <a:pt x="0" y="0"/>
                </a:moveTo>
                <a:lnTo>
                  <a:pt x="7237878" y="0"/>
                </a:lnTo>
                <a:lnTo>
                  <a:pt x="723787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7754" y="4871443"/>
            <a:ext cx="4209748" cy="4386857"/>
          </a:xfrm>
          <a:custGeom>
            <a:avLst/>
            <a:gdLst/>
            <a:ahLst/>
            <a:cxnLst/>
            <a:rect r="r" b="b" t="t" l="l"/>
            <a:pathLst>
              <a:path h="4386857" w="4209748">
                <a:moveTo>
                  <a:pt x="0" y="0"/>
                </a:moveTo>
                <a:lnTo>
                  <a:pt x="4209748" y="0"/>
                </a:lnTo>
                <a:lnTo>
                  <a:pt x="4209748" y="4386857"/>
                </a:lnTo>
                <a:lnTo>
                  <a:pt x="0" y="438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2166" y="1028700"/>
            <a:ext cx="7300924" cy="3186420"/>
          </a:xfrm>
          <a:custGeom>
            <a:avLst/>
            <a:gdLst/>
            <a:ahLst/>
            <a:cxnLst/>
            <a:rect r="r" b="b" t="t" l="l"/>
            <a:pathLst>
              <a:path h="3186420" w="7300924">
                <a:moveTo>
                  <a:pt x="0" y="0"/>
                </a:moveTo>
                <a:lnTo>
                  <a:pt x="7300924" y="0"/>
                </a:lnTo>
                <a:lnTo>
                  <a:pt x="7300924" y="3186420"/>
                </a:lnTo>
                <a:lnTo>
                  <a:pt x="0" y="318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8631"/>
            <a:ext cx="761086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GRU Model (Augmented)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23215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2 Layer GRU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625" y="1599739"/>
            <a:ext cx="5125373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A brief history of NLP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84625" y="6494289"/>
            <a:ext cx="5125373" cy="303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DM Sans"/>
              </a:rPr>
              <a:t>TechTarget. (2023). History of generative AI innovations spans 9 decades. Retrieved from https://www.techtarget.com/searchenterpriseai/tip/History-of-generative-AI-innovations-spans-9-decades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DM Sans"/>
              </a:rPr>
              <a:t>DataCamp. (2023). What Is Text Generation? [Blog post]. Retrieved from https://www.datacamp.com/blog/what-is-text-generation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510639" y="1599739"/>
            <a:ext cx="7092737" cy="1541780"/>
            <a:chOff x="0" y="0"/>
            <a:chExt cx="9456982" cy="20557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291010" y="-47625"/>
              <a:ext cx="7165972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DM Sans"/>
                </a:rPr>
                <a:t>Sepp Hochreiter and Jurgen Schmidhuber's introduction of Long Short-Term Memory (LSTM)</a:t>
              </a:r>
            </a:p>
            <a:p>
              <a:pPr>
                <a:lnSpc>
                  <a:spcPts val="321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8825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DM Sans Bold"/>
                </a:rPr>
                <a:t>1990s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10639" y="3928563"/>
            <a:ext cx="7092737" cy="1541780"/>
            <a:chOff x="0" y="0"/>
            <a:chExt cx="9456982" cy="205570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91010" y="-47625"/>
              <a:ext cx="7165972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DM Sans"/>
                </a:rPr>
                <a:t>Introduced techniques like Latent Semantic Analysis and neural probabilistic language models</a:t>
              </a:r>
            </a:p>
            <a:p>
              <a:pPr>
                <a:lnSpc>
                  <a:spcPts val="32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74674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DM Sans Bold"/>
                </a:rPr>
                <a:t>2000s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10639" y="6257386"/>
            <a:ext cx="7092737" cy="1141730"/>
            <a:chOff x="0" y="0"/>
            <a:chExt cx="9456982" cy="15223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291010" y="-47625"/>
              <a:ext cx="716597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DM Sans"/>
                </a:rPr>
                <a:t>Google's development of the "Attention is all you need" paper</a:t>
              </a:r>
            </a:p>
            <a:p>
              <a:pPr>
                <a:lnSpc>
                  <a:spcPts val="321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48825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DM Sans Bold"/>
                </a:rPr>
                <a:t>2010s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28896" y="7377757"/>
            <a:ext cx="5374479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OpenAI's GPT Series: Starting with GPT in 2018, followed by more advanced versions like GPT-3 and GPT-4</a:t>
            </a:r>
          </a:p>
          <a:p>
            <a:pPr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88680"/>
            <a:ext cx="7237878" cy="5569620"/>
          </a:xfrm>
          <a:custGeom>
            <a:avLst/>
            <a:gdLst/>
            <a:ahLst/>
            <a:cxnLst/>
            <a:rect r="r" b="b" t="t" l="l"/>
            <a:pathLst>
              <a:path h="5569620" w="7237878">
                <a:moveTo>
                  <a:pt x="0" y="0"/>
                </a:moveTo>
                <a:lnTo>
                  <a:pt x="7237878" y="0"/>
                </a:lnTo>
                <a:lnTo>
                  <a:pt x="723787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205" y="1028700"/>
            <a:ext cx="7227014" cy="3434932"/>
          </a:xfrm>
          <a:custGeom>
            <a:avLst/>
            <a:gdLst/>
            <a:ahLst/>
            <a:cxnLst/>
            <a:rect r="r" b="b" t="t" l="l"/>
            <a:pathLst>
              <a:path h="3434932" w="7227014">
                <a:moveTo>
                  <a:pt x="0" y="0"/>
                </a:moveTo>
                <a:lnTo>
                  <a:pt x="7227014" y="0"/>
                </a:lnTo>
                <a:lnTo>
                  <a:pt x="7227014" y="3434932"/>
                </a:lnTo>
                <a:lnTo>
                  <a:pt x="0" y="3434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9509" y="4785006"/>
            <a:ext cx="4256407" cy="4473294"/>
          </a:xfrm>
          <a:custGeom>
            <a:avLst/>
            <a:gdLst/>
            <a:ahLst/>
            <a:cxnLst/>
            <a:rect r="r" b="b" t="t" l="l"/>
            <a:pathLst>
              <a:path h="4473294" w="4256407">
                <a:moveTo>
                  <a:pt x="0" y="0"/>
                </a:moveTo>
                <a:lnTo>
                  <a:pt x="4256407" y="0"/>
                </a:lnTo>
                <a:lnTo>
                  <a:pt x="4256407" y="4473294"/>
                </a:lnTo>
                <a:lnTo>
                  <a:pt x="0" y="447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8631"/>
            <a:ext cx="7610868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Bi-GRU Model (Bidirectional)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23215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DF6"/>
                </a:solidFill>
                <a:latin typeface="DM Sans"/>
              </a:rPr>
              <a:t>2 Layer GRU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49948" y="7088468"/>
            <a:ext cx="1535525" cy="1790700"/>
          </a:xfrm>
          <a:custGeom>
            <a:avLst/>
            <a:gdLst/>
            <a:ahLst/>
            <a:cxnLst/>
            <a:rect r="r" b="b" t="t" l="l"/>
            <a:pathLst>
              <a:path h="1790700" w="1535525">
                <a:moveTo>
                  <a:pt x="0" y="0"/>
                </a:moveTo>
                <a:lnTo>
                  <a:pt x="1535525" y="0"/>
                </a:lnTo>
                <a:lnTo>
                  <a:pt x="1535525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9551" y="7509789"/>
            <a:ext cx="1595084" cy="1595084"/>
          </a:xfrm>
          <a:custGeom>
            <a:avLst/>
            <a:gdLst/>
            <a:ahLst/>
            <a:cxnLst/>
            <a:rect r="r" b="b" t="t" l="l"/>
            <a:pathLst>
              <a:path h="1595084" w="1595084">
                <a:moveTo>
                  <a:pt x="0" y="0"/>
                </a:moveTo>
                <a:lnTo>
                  <a:pt x="1595084" y="0"/>
                </a:lnTo>
                <a:lnTo>
                  <a:pt x="1595084" y="1595084"/>
                </a:lnTo>
                <a:lnTo>
                  <a:pt x="0" y="159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5202" y="1182127"/>
            <a:ext cx="1329759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Temperature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8975" y="3082919"/>
            <a:ext cx="862702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DF6"/>
                </a:solidFill>
                <a:latin typeface="DM Sans"/>
              </a:rPr>
              <a:t>It is </a:t>
            </a:r>
            <a:r>
              <a:rPr lang="en-US" sz="3000">
                <a:solidFill>
                  <a:srgbClr val="FFFDF6"/>
                </a:solidFill>
                <a:latin typeface="DM Sans"/>
              </a:rPr>
              <a:t>a hyperparameter that can be used to control the randomness and creativity of the generated text in a generative language model.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6076" y="5764493"/>
            <a:ext cx="470326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DF6"/>
                </a:solidFill>
                <a:latin typeface="DM Sans"/>
              </a:rPr>
              <a:t>Higher temperature = more random and creative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73256" y="5764493"/>
            <a:ext cx="394866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DF6"/>
                </a:solidFill>
                <a:latin typeface="DM Sans"/>
              </a:rPr>
              <a:t>Low temperature = less random and standardized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95791"/>
            <a:ext cx="7429719" cy="4881509"/>
          </a:xfrm>
          <a:custGeom>
            <a:avLst/>
            <a:gdLst/>
            <a:ahLst/>
            <a:cxnLst/>
            <a:rect r="r" b="b" t="t" l="l"/>
            <a:pathLst>
              <a:path h="4881509" w="7429719">
                <a:moveTo>
                  <a:pt x="0" y="0"/>
                </a:moveTo>
                <a:lnTo>
                  <a:pt x="7429719" y="0"/>
                </a:lnTo>
                <a:lnTo>
                  <a:pt x="7429719" y="4881509"/>
                </a:lnTo>
                <a:lnTo>
                  <a:pt x="0" y="488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6612" y="3995791"/>
            <a:ext cx="7052688" cy="4881509"/>
          </a:xfrm>
          <a:custGeom>
            <a:avLst/>
            <a:gdLst/>
            <a:ahLst/>
            <a:cxnLst/>
            <a:rect r="r" b="b" t="t" l="l"/>
            <a:pathLst>
              <a:path h="4881509" w="7052688">
                <a:moveTo>
                  <a:pt x="0" y="0"/>
                </a:moveTo>
                <a:lnTo>
                  <a:pt x="7052688" y="0"/>
                </a:lnTo>
                <a:lnTo>
                  <a:pt x="7052688" y="4881509"/>
                </a:lnTo>
                <a:lnTo>
                  <a:pt x="0" y="488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07404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GRU Model (Character)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21024"/>
            <a:ext cx="263498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Temperature = 1.0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06612" y="3321024"/>
            <a:ext cx="266729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Temperature = 3.0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7214" y="1308200"/>
            <a:ext cx="5575888" cy="7856933"/>
          </a:xfrm>
          <a:custGeom>
            <a:avLst/>
            <a:gdLst/>
            <a:ahLst/>
            <a:cxnLst/>
            <a:rect r="r" b="b" t="t" l="l"/>
            <a:pathLst>
              <a:path h="7856933" w="5575888">
                <a:moveTo>
                  <a:pt x="0" y="0"/>
                </a:moveTo>
                <a:lnTo>
                  <a:pt x="5575888" y="0"/>
                </a:lnTo>
                <a:lnTo>
                  <a:pt x="5575888" y="7856933"/>
                </a:lnTo>
                <a:lnTo>
                  <a:pt x="0" y="7856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4898" y="1121867"/>
            <a:ext cx="761086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DF6"/>
                </a:solidFill>
                <a:latin typeface="DM Sans Bold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4898" y="2473693"/>
            <a:ext cx="7610868" cy="604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Designed for various natural language processing tasks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It relies on a </a:t>
            </a:r>
            <a:r>
              <a:rPr lang="en-US" sz="2869">
                <a:solidFill>
                  <a:srgbClr val="FFFDF6"/>
                </a:solidFill>
                <a:latin typeface="DM Sans Bold"/>
              </a:rPr>
              <a:t>self-attention mechanism</a:t>
            </a:r>
            <a:r>
              <a:rPr lang="en-US" sz="2869">
                <a:solidFill>
                  <a:srgbClr val="FFFDF6"/>
                </a:solidFill>
                <a:latin typeface="DM Sans"/>
              </a:rPr>
              <a:t> to capture relationships between different words or elements in a sequence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Allows </a:t>
            </a:r>
            <a:r>
              <a:rPr lang="en-US" sz="2869">
                <a:solidFill>
                  <a:srgbClr val="FFFDF6"/>
                </a:solidFill>
                <a:latin typeface="DM Sans"/>
              </a:rPr>
              <a:t>it to process input data in parallel and at different positions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H</a:t>
            </a:r>
            <a:r>
              <a:rPr lang="en-US" sz="2869">
                <a:solidFill>
                  <a:srgbClr val="FFFDF6"/>
                </a:solidFill>
                <a:latin typeface="DM Sans"/>
              </a:rPr>
              <a:t>ighly efficient for long sequences, and getting great performance.</a:t>
            </a:r>
          </a:p>
          <a:p>
            <a:pPr>
              <a:lnSpc>
                <a:spcPts val="4017"/>
              </a:lnSpc>
            </a:pPr>
          </a:p>
          <a:p>
            <a:pPr>
              <a:lnSpc>
                <a:spcPts val="40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88680"/>
            <a:ext cx="7303558" cy="5569620"/>
          </a:xfrm>
          <a:custGeom>
            <a:avLst/>
            <a:gdLst/>
            <a:ahLst/>
            <a:cxnLst/>
            <a:rect r="r" b="b" t="t" l="l"/>
            <a:pathLst>
              <a:path h="5569620" w="7303558">
                <a:moveTo>
                  <a:pt x="0" y="0"/>
                </a:moveTo>
                <a:lnTo>
                  <a:pt x="7303558" y="0"/>
                </a:lnTo>
                <a:lnTo>
                  <a:pt x="730355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4670" y="1028700"/>
            <a:ext cx="7404630" cy="3990887"/>
          </a:xfrm>
          <a:custGeom>
            <a:avLst/>
            <a:gdLst/>
            <a:ahLst/>
            <a:cxnLst/>
            <a:rect r="r" b="b" t="t" l="l"/>
            <a:pathLst>
              <a:path h="3990887" w="7404630">
                <a:moveTo>
                  <a:pt x="0" y="0"/>
                </a:moveTo>
                <a:lnTo>
                  <a:pt x="7404630" y="0"/>
                </a:lnTo>
                <a:lnTo>
                  <a:pt x="7404630" y="3990887"/>
                </a:lnTo>
                <a:lnTo>
                  <a:pt x="0" y="3990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1886" y="5429171"/>
            <a:ext cx="3650198" cy="3829129"/>
          </a:xfrm>
          <a:custGeom>
            <a:avLst/>
            <a:gdLst/>
            <a:ahLst/>
            <a:cxnLst/>
            <a:rect r="r" b="b" t="t" l="l"/>
            <a:pathLst>
              <a:path h="3829129" w="3650198">
                <a:moveTo>
                  <a:pt x="0" y="0"/>
                </a:moveTo>
                <a:lnTo>
                  <a:pt x="3650198" y="0"/>
                </a:lnTo>
                <a:lnTo>
                  <a:pt x="3650198" y="3829129"/>
                </a:lnTo>
                <a:lnTo>
                  <a:pt x="0" y="3829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80131"/>
            <a:ext cx="76108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Transformer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03470"/>
            <a:ext cx="761086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292929"/>
                </a:solidFill>
                <a:latin typeface="DM Sans"/>
              </a:rPr>
              <a:t>Trained on augmented data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3250" y="3674137"/>
            <a:ext cx="14221500" cy="5021509"/>
          </a:xfrm>
          <a:custGeom>
            <a:avLst/>
            <a:gdLst/>
            <a:ahLst/>
            <a:cxnLst/>
            <a:rect r="r" b="b" t="t" l="l"/>
            <a:pathLst>
              <a:path h="5021509" w="14221500">
                <a:moveTo>
                  <a:pt x="0" y="0"/>
                </a:moveTo>
                <a:lnTo>
                  <a:pt x="14221500" y="0"/>
                </a:lnTo>
                <a:lnTo>
                  <a:pt x="14221500" y="5021509"/>
                </a:lnTo>
                <a:lnTo>
                  <a:pt x="0" y="502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2181" y="1499526"/>
            <a:ext cx="86016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Model Selection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181" y="2642526"/>
            <a:ext cx="585525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EAD2"/>
                </a:solidFill>
                <a:latin typeface="DM Sans Bold"/>
              </a:rPr>
              <a:t>By linguistic score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79502" y="5493975"/>
            <a:ext cx="3053484" cy="3053484"/>
          </a:xfrm>
          <a:custGeom>
            <a:avLst/>
            <a:gdLst/>
            <a:ahLst/>
            <a:cxnLst/>
            <a:rect r="r" b="b" t="t" l="l"/>
            <a:pathLst>
              <a:path h="3053484" w="3053484">
                <a:moveTo>
                  <a:pt x="0" y="0"/>
                </a:moveTo>
                <a:lnTo>
                  <a:pt x="3053484" y="0"/>
                </a:lnTo>
                <a:lnTo>
                  <a:pt x="3053484" y="3053484"/>
                </a:lnTo>
                <a:lnTo>
                  <a:pt x="0" y="305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1485" y="5671685"/>
            <a:ext cx="2462596" cy="2698064"/>
          </a:xfrm>
          <a:custGeom>
            <a:avLst/>
            <a:gdLst/>
            <a:ahLst/>
            <a:cxnLst/>
            <a:rect r="r" b="b" t="t" l="l"/>
            <a:pathLst>
              <a:path h="2698064" w="2462596">
                <a:moveTo>
                  <a:pt x="0" y="0"/>
                </a:moveTo>
                <a:lnTo>
                  <a:pt x="2462596" y="0"/>
                </a:lnTo>
                <a:lnTo>
                  <a:pt x="2462596" y="2698064"/>
                </a:lnTo>
                <a:lnTo>
                  <a:pt x="0" y="269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2181" y="1499526"/>
            <a:ext cx="989412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Model Improvement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2181" y="2949480"/>
            <a:ext cx="585525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FFEAD2"/>
                </a:solidFill>
                <a:latin typeface="DM Sans Bold"/>
              </a:rPr>
              <a:t>Keras Tuner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2181" y="3453093"/>
            <a:ext cx="7610868" cy="250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10 Trials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10 epochs each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Embedding size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Number of attention heads</a:t>
            </a:r>
          </a:p>
          <a:p>
            <a:pPr marL="619530" indent="-309765" lvl="1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FFFDF6"/>
                </a:solidFill>
                <a:latin typeface="DM Sans"/>
              </a:rPr>
              <a:t>Feed forward dimension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6004" y="3692999"/>
            <a:ext cx="6785052" cy="5094476"/>
            <a:chOff x="0" y="0"/>
            <a:chExt cx="9046736" cy="679263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046736" cy="6792634"/>
              <a:chOff x="0" y="0"/>
              <a:chExt cx="1949021" cy="1463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49022" cy="1463400"/>
              </a:xfrm>
              <a:custGeom>
                <a:avLst/>
                <a:gdLst/>
                <a:ahLst/>
                <a:cxnLst/>
                <a:rect r="r" b="b" t="t" l="l"/>
                <a:pathLst>
                  <a:path h="1463400" w="1949022">
                    <a:moveTo>
                      <a:pt x="0" y="0"/>
                    </a:moveTo>
                    <a:lnTo>
                      <a:pt x="1949022" y="0"/>
                    </a:lnTo>
                    <a:lnTo>
                      <a:pt x="1949022" y="1463400"/>
                    </a:lnTo>
                    <a:lnTo>
                      <a:pt x="0" y="1463400"/>
                    </a:lnTo>
                    <a:close/>
                  </a:path>
                </a:pathLst>
              </a:custGeom>
              <a:solidFill>
                <a:srgbClr val="FFEAD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949021" cy="1511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71073" y="275582"/>
              <a:ext cx="8099919" cy="6143767"/>
            </a:xfrm>
            <a:custGeom>
              <a:avLst/>
              <a:gdLst/>
              <a:ahLst/>
              <a:cxnLst/>
              <a:rect r="r" b="b" t="t" l="l"/>
              <a:pathLst>
                <a:path h="6143767" w="8099919">
                  <a:moveTo>
                    <a:pt x="0" y="0"/>
                  </a:moveTo>
                  <a:lnTo>
                    <a:pt x="8099919" y="0"/>
                  </a:lnTo>
                  <a:lnTo>
                    <a:pt x="8099919" y="6143767"/>
                  </a:lnTo>
                  <a:lnTo>
                    <a:pt x="0" y="6143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5923245"/>
            <a:ext cx="8115300" cy="3335055"/>
          </a:xfrm>
          <a:custGeom>
            <a:avLst/>
            <a:gdLst/>
            <a:ahLst/>
            <a:cxnLst/>
            <a:rect r="r" b="b" t="t" l="l"/>
            <a:pathLst>
              <a:path h="3335055" w="8115300">
                <a:moveTo>
                  <a:pt x="0" y="0"/>
                </a:moveTo>
                <a:lnTo>
                  <a:pt x="8115300" y="0"/>
                </a:lnTo>
                <a:lnTo>
                  <a:pt x="8115300" y="3335055"/>
                </a:lnTo>
                <a:lnTo>
                  <a:pt x="0" y="3335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3035" y="1028700"/>
            <a:ext cx="4086644" cy="4311476"/>
          </a:xfrm>
          <a:custGeom>
            <a:avLst/>
            <a:gdLst/>
            <a:ahLst/>
            <a:cxnLst/>
            <a:rect r="r" b="b" t="t" l="l"/>
            <a:pathLst>
              <a:path h="4311476" w="4086644">
                <a:moveTo>
                  <a:pt x="0" y="0"/>
                </a:moveTo>
                <a:lnTo>
                  <a:pt x="4086644" y="0"/>
                </a:lnTo>
                <a:lnTo>
                  <a:pt x="4086644" y="4311476"/>
                </a:lnTo>
                <a:lnTo>
                  <a:pt x="0" y="431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6004" y="1028700"/>
            <a:ext cx="989412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Final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6004" y="2430087"/>
            <a:ext cx="845095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DF6"/>
                </a:solidFill>
                <a:latin typeface="DM Sans"/>
              </a:rPr>
              <a:t>Rebuilt the best model with 100 epochs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7222" y="4812879"/>
            <a:ext cx="3952583" cy="3647135"/>
          </a:xfrm>
          <a:custGeom>
            <a:avLst/>
            <a:gdLst/>
            <a:ahLst/>
            <a:cxnLst/>
            <a:rect r="r" b="b" t="t" l="l"/>
            <a:pathLst>
              <a:path h="3647135" w="3952583">
                <a:moveTo>
                  <a:pt x="0" y="0"/>
                </a:moveTo>
                <a:lnTo>
                  <a:pt x="3952582" y="0"/>
                </a:lnTo>
                <a:lnTo>
                  <a:pt x="3952582" y="3647135"/>
                </a:lnTo>
                <a:lnTo>
                  <a:pt x="0" y="364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14600" y="4790732"/>
            <a:ext cx="4393726" cy="1128664"/>
          </a:xfrm>
          <a:custGeom>
            <a:avLst/>
            <a:gdLst/>
            <a:ahLst/>
            <a:cxnLst/>
            <a:rect r="r" b="b" t="t" l="l"/>
            <a:pathLst>
              <a:path h="1128664" w="4393726">
                <a:moveTo>
                  <a:pt x="0" y="0"/>
                </a:moveTo>
                <a:lnTo>
                  <a:pt x="4393726" y="0"/>
                </a:lnTo>
                <a:lnTo>
                  <a:pt x="4393726" y="1128664"/>
                </a:lnTo>
                <a:lnTo>
                  <a:pt x="0" y="112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42148" y="6233721"/>
            <a:ext cx="5738630" cy="901471"/>
          </a:xfrm>
          <a:custGeom>
            <a:avLst/>
            <a:gdLst/>
            <a:ahLst/>
            <a:cxnLst/>
            <a:rect r="r" b="b" t="t" l="l"/>
            <a:pathLst>
              <a:path h="901471" w="5738630">
                <a:moveTo>
                  <a:pt x="0" y="0"/>
                </a:moveTo>
                <a:lnTo>
                  <a:pt x="5738630" y="0"/>
                </a:lnTo>
                <a:lnTo>
                  <a:pt x="5738630" y="901470"/>
                </a:lnTo>
                <a:lnTo>
                  <a:pt x="0" y="90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2148" y="7449516"/>
            <a:ext cx="5738630" cy="1010498"/>
          </a:xfrm>
          <a:custGeom>
            <a:avLst/>
            <a:gdLst/>
            <a:ahLst/>
            <a:cxnLst/>
            <a:rect r="r" b="b" t="t" l="l"/>
            <a:pathLst>
              <a:path h="1010498" w="5738630">
                <a:moveTo>
                  <a:pt x="0" y="0"/>
                </a:moveTo>
                <a:lnTo>
                  <a:pt x="5738630" y="0"/>
                </a:lnTo>
                <a:lnTo>
                  <a:pt x="5738630" y="1010498"/>
                </a:lnTo>
                <a:lnTo>
                  <a:pt x="0" y="101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95202" y="1182127"/>
            <a:ext cx="1329759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DF6"/>
                </a:solidFill>
                <a:latin typeface="DM Sans Bold"/>
              </a:rPr>
              <a:t>Futher Improvements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3814" y="3170092"/>
            <a:ext cx="311939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DF6"/>
                </a:solidFill>
                <a:latin typeface="DM Sans"/>
              </a:rPr>
              <a:t>Subword tokenization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7129" y="3500370"/>
            <a:ext cx="39486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DF6"/>
                </a:solidFill>
                <a:latin typeface="DM Sans"/>
              </a:rPr>
              <a:t>Perplexity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7633">
            <a:off x="15672712" y="1450096"/>
            <a:ext cx="2516188" cy="3170001"/>
          </a:xfrm>
          <a:custGeom>
            <a:avLst/>
            <a:gdLst/>
            <a:ahLst/>
            <a:cxnLst/>
            <a:rect r="r" b="b" t="t" l="l"/>
            <a:pathLst>
              <a:path h="3170001" w="2516188">
                <a:moveTo>
                  <a:pt x="0" y="0"/>
                </a:moveTo>
                <a:lnTo>
                  <a:pt x="2516188" y="0"/>
                </a:lnTo>
                <a:lnTo>
                  <a:pt x="2516188" y="3170001"/>
                </a:lnTo>
                <a:lnTo>
                  <a:pt x="0" y="31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5442" y="4327523"/>
            <a:ext cx="4520044" cy="4277092"/>
          </a:xfrm>
          <a:custGeom>
            <a:avLst/>
            <a:gdLst/>
            <a:ahLst/>
            <a:cxnLst/>
            <a:rect r="r" b="b" t="t" l="l"/>
            <a:pathLst>
              <a:path h="4277092" w="4520044">
                <a:moveTo>
                  <a:pt x="0" y="0"/>
                </a:moveTo>
                <a:lnTo>
                  <a:pt x="4520044" y="0"/>
                </a:lnTo>
                <a:lnTo>
                  <a:pt x="4520044" y="4277092"/>
                </a:lnTo>
                <a:lnTo>
                  <a:pt x="0" y="427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211817"/>
            <a:ext cx="3049935" cy="3531039"/>
          </a:xfrm>
          <a:custGeom>
            <a:avLst/>
            <a:gdLst/>
            <a:ahLst/>
            <a:cxnLst/>
            <a:rect r="r" b="b" t="t" l="l"/>
            <a:pathLst>
              <a:path h="3531039" w="3049935">
                <a:moveTo>
                  <a:pt x="0" y="0"/>
                </a:moveTo>
                <a:lnTo>
                  <a:pt x="3049935" y="0"/>
                </a:lnTo>
                <a:lnTo>
                  <a:pt x="3049935" y="3531039"/>
                </a:lnTo>
                <a:lnTo>
                  <a:pt x="0" y="3531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8635" y="4229100"/>
            <a:ext cx="10130731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DF6"/>
                </a:solidFill>
                <a:latin typeface="DM Sans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02680" y="1480143"/>
            <a:ext cx="2089020" cy="2178900"/>
          </a:xfrm>
          <a:custGeom>
            <a:avLst/>
            <a:gdLst/>
            <a:ahLst/>
            <a:cxnLst/>
            <a:rect r="r" b="b" t="t" l="l"/>
            <a:pathLst>
              <a:path h="2178900" w="2089020">
                <a:moveTo>
                  <a:pt x="0" y="0"/>
                </a:moveTo>
                <a:lnTo>
                  <a:pt x="2089020" y="0"/>
                </a:lnTo>
                <a:lnTo>
                  <a:pt x="2089020" y="2178900"/>
                </a:lnTo>
                <a:lnTo>
                  <a:pt x="0" y="217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9543" y="1595195"/>
            <a:ext cx="1604938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292929"/>
                </a:solidFill>
                <a:latin typeface="DM Sans Bold"/>
              </a:rPr>
              <a:t>Limitations of Text Generation</a:t>
            </a:r>
          </a:p>
          <a:p>
            <a:pPr>
              <a:lnSpc>
                <a:spcPts val="96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649543" y="3819525"/>
            <a:ext cx="3632729" cy="5802660"/>
            <a:chOff x="0" y="0"/>
            <a:chExt cx="4843639" cy="7736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7325" cy="891272"/>
            </a:xfrm>
            <a:custGeom>
              <a:avLst/>
              <a:gdLst/>
              <a:ahLst/>
              <a:cxnLst/>
              <a:rect r="r" b="b" t="t" l="l"/>
              <a:pathLst>
                <a:path h="891272" w="737325">
                  <a:moveTo>
                    <a:pt x="0" y="0"/>
                  </a:moveTo>
                  <a:lnTo>
                    <a:pt x="737325" y="0"/>
                  </a:lnTo>
                  <a:lnTo>
                    <a:pt x="737325" y="891272"/>
                  </a:lnTo>
                  <a:lnTo>
                    <a:pt x="0" y="89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436457"/>
              <a:ext cx="484363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LACK OF CONTEXTUAL UNDERSTANDING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84522"/>
              <a:ext cx="4843639" cy="405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They generate text based on patterns in the training data without truly understanding the meaning or intent behind the words.</a:t>
              </a:r>
            </a:p>
            <a:p>
              <a:pPr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27635" y="3819525"/>
            <a:ext cx="3632729" cy="5694500"/>
            <a:chOff x="0" y="0"/>
            <a:chExt cx="4843639" cy="7592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5015" cy="747059"/>
            </a:xfrm>
            <a:custGeom>
              <a:avLst/>
              <a:gdLst/>
              <a:ahLst/>
              <a:cxnLst/>
              <a:rect r="r" b="b" t="t" l="l"/>
              <a:pathLst>
                <a:path h="747059" w="865015">
                  <a:moveTo>
                    <a:pt x="0" y="0"/>
                  </a:moveTo>
                  <a:lnTo>
                    <a:pt x="865015" y="0"/>
                  </a:lnTo>
                  <a:lnTo>
                    <a:pt x="865015" y="747059"/>
                  </a:lnTo>
                  <a:lnTo>
                    <a:pt x="0" y="74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292244"/>
              <a:ext cx="484363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OVERRELIANCE ON TRAINING DATA</a:t>
              </a:r>
            </a:p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40309"/>
              <a:ext cx="4843639" cy="405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If the training data is limited, or biased, the generated text may be biased, lack diversity, or exhibit other shortcomings</a:t>
              </a:r>
            </a:p>
            <a:p>
              <a:pPr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08240" y="3781425"/>
            <a:ext cx="3632729" cy="5732600"/>
            <a:chOff x="0" y="0"/>
            <a:chExt cx="4843639" cy="7643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4462" cy="747059"/>
            </a:xfrm>
            <a:custGeom>
              <a:avLst/>
              <a:gdLst/>
              <a:ahLst/>
              <a:cxnLst/>
              <a:rect r="r" b="b" t="t" l="l"/>
              <a:pathLst>
                <a:path h="747059" w="1064462">
                  <a:moveTo>
                    <a:pt x="0" y="0"/>
                  </a:moveTo>
                  <a:lnTo>
                    <a:pt x="1064462" y="0"/>
                  </a:lnTo>
                  <a:lnTo>
                    <a:pt x="1064462" y="747059"/>
                  </a:lnTo>
                  <a:lnTo>
                    <a:pt x="0" y="74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292244"/>
              <a:ext cx="4843639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292929"/>
                  </a:solidFill>
                  <a:latin typeface="DM Sans Bold"/>
                </a:rPr>
                <a:t>DIFFICULTY IN HANDLING RARE OR UNSEEN SCENARIOS</a:t>
              </a:r>
            </a:p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759509"/>
              <a:ext cx="4843639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Text generation models may struggle when faced with uncommon or rare scenarios</a:t>
              </a:r>
            </a:p>
            <a:p>
              <a:pPr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551133"/>
            <a:ext cx="6720919" cy="3707167"/>
            <a:chOff x="0" y="0"/>
            <a:chExt cx="8961226" cy="494288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961226" cy="4942889"/>
              <a:chOff x="0" y="0"/>
              <a:chExt cx="2886678" cy="159225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86678" cy="1592252"/>
              </a:xfrm>
              <a:custGeom>
                <a:avLst/>
                <a:gdLst/>
                <a:ahLst/>
                <a:cxnLst/>
                <a:rect r="r" b="b" t="t" l="l"/>
                <a:pathLst>
                  <a:path h="1592252" w="2886678">
                    <a:moveTo>
                      <a:pt x="0" y="0"/>
                    </a:moveTo>
                    <a:lnTo>
                      <a:pt x="2886678" y="0"/>
                    </a:lnTo>
                    <a:lnTo>
                      <a:pt x="2886678" y="1592252"/>
                    </a:lnTo>
                    <a:lnTo>
                      <a:pt x="0" y="1592252"/>
                    </a:lnTo>
                    <a:close/>
                  </a:path>
                </a:pathLst>
              </a:custGeom>
              <a:solidFill>
                <a:srgbClr val="FFEAD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2886678" cy="1649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01308" y="147751"/>
              <a:ext cx="8358609" cy="4647387"/>
            </a:xfrm>
            <a:custGeom>
              <a:avLst/>
              <a:gdLst/>
              <a:ahLst/>
              <a:cxnLst/>
              <a:rect r="r" b="b" t="t" l="l"/>
              <a:pathLst>
                <a:path h="4647387" w="8358609">
                  <a:moveTo>
                    <a:pt x="0" y="0"/>
                  </a:moveTo>
                  <a:lnTo>
                    <a:pt x="8358609" y="0"/>
                  </a:lnTo>
                  <a:lnTo>
                    <a:pt x="8358609" y="4647387"/>
                  </a:lnTo>
                  <a:lnTo>
                    <a:pt x="0" y="4647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2057400"/>
            <a:ext cx="5374479" cy="1879863"/>
          </a:xfrm>
          <a:custGeom>
            <a:avLst/>
            <a:gdLst/>
            <a:ahLst/>
            <a:cxnLst/>
            <a:rect r="r" b="b" t="t" l="l"/>
            <a:pathLst>
              <a:path h="1879863" w="5374479">
                <a:moveTo>
                  <a:pt x="0" y="0"/>
                </a:moveTo>
                <a:lnTo>
                  <a:pt x="5374479" y="0"/>
                </a:lnTo>
                <a:lnTo>
                  <a:pt x="5374479" y="1879863"/>
                </a:lnTo>
                <a:lnTo>
                  <a:pt x="0" y="187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7825" y="2057400"/>
            <a:ext cx="5201573" cy="2941555"/>
            <a:chOff x="0" y="0"/>
            <a:chExt cx="6935430" cy="39220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935430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474274"/>
              <a:ext cx="693543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EAD2"/>
                  </a:solidFill>
                  <a:latin typeface="DM Sans Bold"/>
                </a:rPr>
                <a:t>exploratory data analysis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981075"/>
            <a:ext cx="537447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There are 1000 quotes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There are some duplicated quotes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485739"/>
            <a:ext cx="537447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Number of quotes: 1000 Average quote length: 68.94 words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9398" y="1712830"/>
            <a:ext cx="5574103" cy="3086100"/>
            <a:chOff x="0" y="0"/>
            <a:chExt cx="7432137" cy="4114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432137" cy="4114800"/>
              <a:chOff x="0" y="0"/>
              <a:chExt cx="2725787" cy="15091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25787" cy="1509131"/>
              </a:xfrm>
              <a:custGeom>
                <a:avLst/>
                <a:gdLst/>
                <a:ahLst/>
                <a:cxnLst/>
                <a:rect r="r" b="b" t="t" l="l"/>
                <a:pathLst>
                  <a:path h="1509131" w="2725787">
                    <a:moveTo>
                      <a:pt x="0" y="0"/>
                    </a:moveTo>
                    <a:lnTo>
                      <a:pt x="2725787" y="0"/>
                    </a:lnTo>
                    <a:lnTo>
                      <a:pt x="2725787" y="1509131"/>
                    </a:lnTo>
                    <a:lnTo>
                      <a:pt x="0" y="1509131"/>
                    </a:lnTo>
                    <a:close/>
                  </a:path>
                </a:pathLst>
              </a:custGeom>
              <a:solidFill>
                <a:srgbClr val="FFEAD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2725787" cy="1566281"/>
              </a:xfrm>
              <a:prstGeom prst="rect">
                <a:avLst/>
              </a:prstGeom>
            </p:spPr>
            <p:txBody>
              <a:bodyPr anchor="ctr" rtlCol="false" tIns="31151" lIns="31151" bIns="31151" rIns="31151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19343" y="304247"/>
              <a:ext cx="6993450" cy="3506305"/>
            </a:xfrm>
            <a:custGeom>
              <a:avLst/>
              <a:gdLst/>
              <a:ahLst/>
              <a:cxnLst/>
              <a:rect r="r" b="b" t="t" l="l"/>
              <a:pathLst>
                <a:path h="3506305" w="6993450">
                  <a:moveTo>
                    <a:pt x="0" y="0"/>
                  </a:moveTo>
                  <a:lnTo>
                    <a:pt x="6993451" y="0"/>
                  </a:lnTo>
                  <a:lnTo>
                    <a:pt x="6993451" y="3506306"/>
                  </a:lnTo>
                  <a:lnTo>
                    <a:pt x="0" y="3506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820461" y="6671112"/>
            <a:ext cx="5374479" cy="2975579"/>
            <a:chOff x="0" y="0"/>
            <a:chExt cx="7165972" cy="39674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165972" cy="3967438"/>
              <a:chOff x="0" y="0"/>
              <a:chExt cx="2725787" cy="150913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25787" cy="1509131"/>
              </a:xfrm>
              <a:custGeom>
                <a:avLst/>
                <a:gdLst/>
                <a:ahLst/>
                <a:cxnLst/>
                <a:rect r="r" b="b" t="t" l="l"/>
                <a:pathLst>
                  <a:path h="1509131" w="2725787">
                    <a:moveTo>
                      <a:pt x="0" y="0"/>
                    </a:moveTo>
                    <a:lnTo>
                      <a:pt x="2725787" y="0"/>
                    </a:lnTo>
                    <a:lnTo>
                      <a:pt x="2725787" y="1509131"/>
                    </a:lnTo>
                    <a:lnTo>
                      <a:pt x="0" y="1509131"/>
                    </a:lnTo>
                    <a:close/>
                  </a:path>
                </a:pathLst>
              </a:custGeom>
              <a:solidFill>
                <a:srgbClr val="FFEAD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725787" cy="1566281"/>
              </a:xfrm>
              <a:prstGeom prst="rect">
                <a:avLst/>
              </a:prstGeom>
            </p:spPr>
            <p:txBody>
              <a:bodyPr anchor="ctr" rtlCol="false" tIns="31151" lIns="31151" bIns="31151" rIns="31151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36848" y="190334"/>
              <a:ext cx="6692276" cy="3586769"/>
            </a:xfrm>
            <a:custGeom>
              <a:avLst/>
              <a:gdLst/>
              <a:ahLst/>
              <a:cxnLst/>
              <a:rect r="r" b="b" t="t" l="l"/>
              <a:pathLst>
                <a:path h="3586769" w="6692276">
                  <a:moveTo>
                    <a:pt x="0" y="0"/>
                  </a:moveTo>
                  <a:lnTo>
                    <a:pt x="6692276" y="0"/>
                  </a:lnTo>
                  <a:lnTo>
                    <a:pt x="6692276" y="3586770"/>
                  </a:lnTo>
                  <a:lnTo>
                    <a:pt x="0" y="3586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745047" y="6214547"/>
            <a:ext cx="5514253" cy="3197892"/>
          </a:xfrm>
          <a:custGeom>
            <a:avLst/>
            <a:gdLst/>
            <a:ahLst/>
            <a:cxnLst/>
            <a:rect r="r" b="b" t="t" l="l"/>
            <a:pathLst>
              <a:path h="3197892" w="5514253">
                <a:moveTo>
                  <a:pt x="0" y="0"/>
                </a:moveTo>
                <a:lnTo>
                  <a:pt x="5514253" y="0"/>
                </a:lnTo>
                <a:lnTo>
                  <a:pt x="5514253" y="3197891"/>
                </a:lnTo>
                <a:lnTo>
                  <a:pt x="0" y="3197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47825" y="2057400"/>
            <a:ext cx="5201573" cy="2941555"/>
            <a:chOff x="0" y="0"/>
            <a:chExt cx="6935430" cy="392207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935430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EDA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474274"/>
              <a:ext cx="693543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EAD2"/>
                  </a:solidFill>
                  <a:latin typeface="DM Sans Bold"/>
                </a:rPr>
                <a:t>exploratory data analysis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849398" y="636505"/>
            <a:ext cx="669108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The distribution of word and phrase frequencies follows common linguistic patterns e.g.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20461" y="5596057"/>
            <a:ext cx="5374479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The least common words occur only once in the whole dataset.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013410" y="5425242"/>
            <a:ext cx="697752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DM Sans"/>
              </a:rPr>
              <a:t>The data seems to frequently include references to locations or themes consistent with Singapore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1696" y="3121072"/>
            <a:ext cx="2984227" cy="6137228"/>
          </a:xfrm>
          <a:custGeom>
            <a:avLst/>
            <a:gdLst/>
            <a:ahLst/>
            <a:cxnLst/>
            <a:rect r="r" b="b" t="t" l="l"/>
            <a:pathLst>
              <a:path h="6137228" w="2984227">
                <a:moveTo>
                  <a:pt x="0" y="0"/>
                </a:moveTo>
                <a:lnTo>
                  <a:pt x="2984227" y="0"/>
                </a:lnTo>
                <a:lnTo>
                  <a:pt x="2984227" y="6137228"/>
                </a:lnTo>
                <a:lnTo>
                  <a:pt x="0" y="6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1695" y="1028700"/>
            <a:ext cx="2865711" cy="5282416"/>
          </a:xfrm>
          <a:custGeom>
            <a:avLst/>
            <a:gdLst/>
            <a:ahLst/>
            <a:cxnLst/>
            <a:rect r="r" b="b" t="t" l="l"/>
            <a:pathLst>
              <a:path h="5282416" w="2865711">
                <a:moveTo>
                  <a:pt x="0" y="0"/>
                </a:moveTo>
                <a:lnTo>
                  <a:pt x="2865710" y="0"/>
                </a:lnTo>
                <a:lnTo>
                  <a:pt x="2865710" y="5282416"/>
                </a:lnTo>
                <a:lnTo>
                  <a:pt x="0" y="528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76289" y="381000"/>
            <a:ext cx="93354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292929"/>
                </a:solidFill>
                <a:latin typeface="DM Sans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1304" y="2643243"/>
            <a:ext cx="788223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Keeping punctuations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Adding a space before all punctuations to tokenize properly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07475" y="5143500"/>
            <a:ext cx="5509513" cy="3859785"/>
            <a:chOff x="0" y="0"/>
            <a:chExt cx="7346018" cy="51463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165205"/>
              <a:ext cx="7346018" cy="3981175"/>
            </a:xfrm>
            <a:custGeom>
              <a:avLst/>
              <a:gdLst/>
              <a:ahLst/>
              <a:cxnLst/>
              <a:rect r="r" b="b" t="t" l="l"/>
              <a:pathLst>
                <a:path h="3981175" w="7346018">
                  <a:moveTo>
                    <a:pt x="0" y="0"/>
                  </a:moveTo>
                  <a:lnTo>
                    <a:pt x="7346018" y="0"/>
                  </a:lnTo>
                  <a:lnTo>
                    <a:pt x="7346018" y="3981176"/>
                  </a:lnTo>
                  <a:lnTo>
                    <a:pt x="0" y="3981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6499068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DM Sans"/>
                </a:rPr>
                <a:t>Generating sequences by splitting quotes incrementally by rows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1696" y="3121072"/>
            <a:ext cx="2984227" cy="6137228"/>
          </a:xfrm>
          <a:custGeom>
            <a:avLst/>
            <a:gdLst/>
            <a:ahLst/>
            <a:cxnLst/>
            <a:rect r="r" b="b" t="t" l="l"/>
            <a:pathLst>
              <a:path h="6137228" w="2984227">
                <a:moveTo>
                  <a:pt x="0" y="0"/>
                </a:moveTo>
                <a:lnTo>
                  <a:pt x="2984227" y="0"/>
                </a:lnTo>
                <a:lnTo>
                  <a:pt x="2984227" y="6137228"/>
                </a:lnTo>
                <a:lnTo>
                  <a:pt x="0" y="6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6289" y="381000"/>
            <a:ext cx="93354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292929"/>
                </a:solidFill>
                <a:latin typeface="DM Sans Bold"/>
              </a:rPr>
              <a:t>Data Preparation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90971" y="6189686"/>
            <a:ext cx="5724506" cy="3068614"/>
            <a:chOff x="0" y="0"/>
            <a:chExt cx="7632675" cy="40914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2174" y="2233411"/>
              <a:ext cx="6832918" cy="1858074"/>
            </a:xfrm>
            <a:custGeom>
              <a:avLst/>
              <a:gdLst/>
              <a:ahLst/>
              <a:cxnLst/>
              <a:rect r="r" b="b" t="t" l="l"/>
              <a:pathLst>
                <a:path h="1858074" w="6832918">
                  <a:moveTo>
                    <a:pt x="0" y="0"/>
                  </a:moveTo>
                  <a:lnTo>
                    <a:pt x="6832918" y="0"/>
                  </a:lnTo>
                  <a:lnTo>
                    <a:pt x="6832918" y="1858074"/>
                  </a:lnTo>
                  <a:lnTo>
                    <a:pt x="0" y="1858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7632675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Splitting data into train and validation sets to check for overfitting during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83058" y="2738955"/>
            <a:ext cx="7207913" cy="2850886"/>
            <a:chOff x="0" y="0"/>
            <a:chExt cx="9610550" cy="38011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719010"/>
              <a:ext cx="9610550" cy="3082171"/>
            </a:xfrm>
            <a:custGeom>
              <a:avLst/>
              <a:gdLst/>
              <a:ahLst/>
              <a:cxnLst/>
              <a:rect r="r" b="b" t="t" l="l"/>
              <a:pathLst>
                <a:path h="3082171" w="9610550">
                  <a:moveTo>
                    <a:pt x="0" y="0"/>
                  </a:moveTo>
                  <a:lnTo>
                    <a:pt x="9610550" y="0"/>
                  </a:lnTo>
                  <a:lnTo>
                    <a:pt x="9610550" y="3082172"/>
                  </a:lnTo>
                  <a:lnTo>
                    <a:pt x="0" y="3082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14682" y="-47625"/>
              <a:ext cx="719597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DM Sans"/>
                </a:rPr>
                <a:t>Pre-padding tends to be more effective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7633">
            <a:off x="15672712" y="1450096"/>
            <a:ext cx="2516188" cy="3170001"/>
          </a:xfrm>
          <a:custGeom>
            <a:avLst/>
            <a:gdLst/>
            <a:ahLst/>
            <a:cxnLst/>
            <a:rect r="r" b="b" t="t" l="l"/>
            <a:pathLst>
              <a:path h="3170001" w="2516188">
                <a:moveTo>
                  <a:pt x="0" y="0"/>
                </a:moveTo>
                <a:lnTo>
                  <a:pt x="2516188" y="0"/>
                </a:lnTo>
                <a:lnTo>
                  <a:pt x="2516188" y="3170001"/>
                </a:lnTo>
                <a:lnTo>
                  <a:pt x="0" y="31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0397" y="2824643"/>
            <a:ext cx="2987207" cy="2763166"/>
          </a:xfrm>
          <a:custGeom>
            <a:avLst/>
            <a:gdLst/>
            <a:ahLst/>
            <a:cxnLst/>
            <a:rect r="r" b="b" t="t" l="l"/>
            <a:pathLst>
              <a:path h="2763166" w="2987207">
                <a:moveTo>
                  <a:pt x="0" y="0"/>
                </a:moveTo>
                <a:lnTo>
                  <a:pt x="2987206" y="0"/>
                </a:lnTo>
                <a:lnTo>
                  <a:pt x="2987206" y="2763166"/>
                </a:lnTo>
                <a:lnTo>
                  <a:pt x="0" y="276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5448" y="919643"/>
            <a:ext cx="1075710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FFFDF6"/>
                </a:solidFill>
                <a:latin typeface="DM Sans Bold"/>
              </a:rPr>
              <a:t>Data Augmentation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0468" y="6148117"/>
            <a:ext cx="10227065" cy="287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FFFDF6"/>
                </a:solidFill>
                <a:latin typeface="DM Sans"/>
              </a:rPr>
              <a:t>This process involves using NLTK's part-of-speech tagging to figure out the role of each word. Then, it transforms these tags into a format that works well with WordNet. Finally, it selects synonyms considering the word's specific part of speech, ensuring that the sentence remains grammatically correct.</a:t>
            </a:r>
          </a:p>
          <a:p>
            <a:pPr algn="ctr">
              <a:lnSpc>
                <a:spcPts val="38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7633">
            <a:off x="15672712" y="1450096"/>
            <a:ext cx="2516188" cy="3170001"/>
          </a:xfrm>
          <a:custGeom>
            <a:avLst/>
            <a:gdLst/>
            <a:ahLst/>
            <a:cxnLst/>
            <a:rect r="r" b="b" t="t" l="l"/>
            <a:pathLst>
              <a:path h="3170001" w="2516188">
                <a:moveTo>
                  <a:pt x="0" y="0"/>
                </a:moveTo>
                <a:lnTo>
                  <a:pt x="2516188" y="0"/>
                </a:lnTo>
                <a:lnTo>
                  <a:pt x="2516188" y="3170001"/>
                </a:lnTo>
                <a:lnTo>
                  <a:pt x="0" y="31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5448" y="919643"/>
            <a:ext cx="1075710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DM Sans Bold"/>
              </a:rPr>
              <a:t>Split by Character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2567" y="4037126"/>
            <a:ext cx="10227065" cy="142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2774">
                <a:solidFill>
                  <a:srgbClr val="000000"/>
                </a:solidFill>
                <a:latin typeface="DM Sans"/>
              </a:rPr>
              <a:t>Given our smaller dataset, character prediction may be an easier task, as there are at most 26 outputs excluding punctuation.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6761" y="7265247"/>
            <a:ext cx="70598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However it greatly limits the length of sentences that can be generated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DAF1Kzs0khs</dc:identifier>
  <dcterms:modified xsi:type="dcterms:W3CDTF">2011-08-01T06:04:30Z</dcterms:modified>
  <cp:revision>1</cp:revision>
  <dc:title>Quote Generation</dc:title>
</cp:coreProperties>
</file>